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84" r:id="rId9"/>
    <p:sldId id="268" r:id="rId10"/>
    <p:sldId id="265" r:id="rId11"/>
    <p:sldId id="275" r:id="rId12"/>
    <p:sldId id="274" r:id="rId13"/>
    <p:sldId id="269" r:id="rId14"/>
    <p:sldId id="270" r:id="rId15"/>
    <p:sldId id="276" r:id="rId16"/>
    <p:sldId id="271" r:id="rId17"/>
    <p:sldId id="277" r:id="rId18"/>
    <p:sldId id="278" r:id="rId19"/>
    <p:sldId id="279" r:id="rId20"/>
    <p:sldId id="282" r:id="rId21"/>
    <p:sldId id="280" r:id="rId22"/>
    <p:sldId id="281" r:id="rId23"/>
    <p:sldId id="261" r:id="rId24"/>
    <p:sldId id="283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6" autoAdjust="0"/>
    <p:restoredTop sz="94250" autoAdjust="0"/>
  </p:normalViewPr>
  <p:slideViewPr>
    <p:cSldViewPr snapToGrid="0">
      <p:cViewPr varScale="1">
        <p:scale>
          <a:sx n="60" d="100"/>
          <a:sy n="60" d="100"/>
        </p:scale>
        <p:origin x="55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6160-88B5-4DE0-8E04-AEF967143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161DE-7BB1-478A-9407-0D1D10FB5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EE740-945F-4ED6-9356-FBA364B7C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AD1B-6DE3-46A4-AD57-B64CDDFA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7EC0-8AC3-4B16-AD51-1776840E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95B9-3D0E-40A9-AA17-7703314F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4E4EA-D977-4AA6-9DC3-E02B82573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8861C-D6EB-434B-931F-D0676326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717B2-58FA-49DA-BEC9-B0E52D7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ED6E-A417-4858-88FB-67970A8A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6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6CF8A-3397-4CB2-A05E-8A38DBD28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6F0B4-941C-4ABC-B002-6BD0657C5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E6AD3-D51D-4CC6-A6D6-41FA6801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A433C-A40A-4E29-B9E9-0FEEC44B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2FCB0-FE59-4AB6-988C-44532F55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CC35-F70B-4732-BFC8-AD7F01E6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6214-24D2-4A2D-9D6B-09C88F66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A289-C8A0-40C6-8AF7-069B8E35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B653-673D-40F7-8235-D86DBE5F7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CC944-7319-4B1C-B578-D4E6B68C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9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9F5B-830F-4F36-B659-92F6DD6F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A7C6D-ED4E-4B44-8E36-123E18928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3A27-8FA5-47D8-B0D6-4D245A6A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8F96D-BEE6-42F8-8B49-EC3A7F59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5B93C-5F79-4981-B2AE-91BD28AF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4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A3D0-02DD-4EDB-9750-4A9346B4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8AB62-2A38-4E7A-B0D9-2C87A4E70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B115B-94E2-4011-8A72-AC68C1A8B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65FC3-9D45-43D3-BBD3-4431D3EE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69DA5-14CE-4EF2-BA91-34BF8C27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72A37-0E8F-4F76-B09E-355250BD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6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BCB2-9C2D-408A-A108-ADEE0CE5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A5167-ED51-4569-A005-F7D45E44C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750DE-0D61-42C1-AF43-674D899A6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F78E4-4FA8-482B-AB87-3F985B44B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931453-2036-4686-8B22-B128008CB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C501D2-E8D2-42D5-9F73-85CAB78C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60026-B086-4D0B-BE5F-384108B4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8124B9-2E1D-4A45-9885-A32F26D7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2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C5DB-1658-47A8-9C8B-E9DFDD48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43A0A-6B56-40CD-9BCD-A1B8BA884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8C594-9343-4BB7-B94B-5CCE6357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33B0D-EF49-4351-865B-4396A256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5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D71523-73C4-463B-A0BF-710FEBAC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5AF8D-911B-48AB-8823-0D0F2DA04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EA30-A55D-4486-98B8-3EE6A4FD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3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3A8-6ECB-4AFD-AD5D-2D61608F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F1DC8-216D-4795-8FE5-2C2EDC2D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3BBC8-1368-4550-BA91-C5838DC0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6F55B-9ABD-4E9E-BD7B-A9E870BB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EF0C3-8BCC-48A2-8A80-7F7AC2358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FF5C4-90DD-4801-9861-3D1DBBB2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03E8-E0B1-4DB0-9727-4503E0480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83ECC-F04F-4ABE-8D08-B38034561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CC3A3-57CF-4956-A02D-060B4F354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CEE53-BDBD-4192-92AA-D1D188EB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A9DF0-F770-438E-BD61-A630BCAA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373DB-203B-42BB-B5A8-C1B3BD71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BBF62F-8D74-4542-8FD2-1134F1E8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00396-D4ED-4537-9194-322541230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DF9D1-0787-4B36-BB07-56CD19493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B538F-B5F0-491F-AEFC-DEB503FE0A4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854FB-FEE9-41D4-A944-238B24267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DA583-510C-4188-87DC-61DC69DCE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65ECA-092A-495A-AD44-13CFA1C0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1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" TargetMode="External"/><Relationship Id="rId2" Type="http://schemas.openxmlformats.org/officeDocument/2006/relationships/hyperlink" Target="http://www.datadryad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s://data.noaa.gov/datasetsearch/" TargetMode="External"/><Relationship Id="rId4" Type="http://schemas.openxmlformats.org/officeDocument/2006/relationships/hyperlink" Target="https://data.usgs.gov/datacatalog/#fq=dataType%3A(collection%20OR%20non-collection)&amp;q=*%3A*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datadryad.org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jstatsoft.org/index.php/jss/article/view/v059i10/v59i10.pdf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A_format" TargetMode="External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datadryad.com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h-IRE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ingskillsforbiologists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95712B-054A-47C8-8245-9937D5B89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80C4B6-194E-47D2-966D-986A323746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Introduction to </a:t>
            </a:r>
            <a:b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Computational 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443EA-2B60-4A85-9857-E0647DC13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Lecture 0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BIOL 4360, BIOL 5360, MARB 6360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Dr. Chris Bird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C017784-552F-4B12-BC8E-2EA9EC1D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830" y="6307747"/>
            <a:ext cx="1487170" cy="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68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63C9-CDE3-4088-8E64-692E0A21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240D7-B0E1-43E6-9B08-FCBF9EA07C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Environment for you to learn new concepts</a:t>
            </a:r>
          </a:p>
          <a:p>
            <a:endParaRPr lang="en-US" dirty="0"/>
          </a:p>
          <a:p>
            <a:r>
              <a:rPr lang="en-US" dirty="0"/>
              <a:t>Hands-on with computers</a:t>
            </a:r>
          </a:p>
          <a:p>
            <a:endParaRPr lang="en-US" dirty="0"/>
          </a:p>
          <a:p>
            <a:r>
              <a:rPr lang="en-US" dirty="0"/>
              <a:t>Power-point &amp; </a:t>
            </a:r>
            <a:r>
              <a:rPr lang="en-US" dirty="0" err="1"/>
              <a:t>github</a:t>
            </a:r>
            <a:r>
              <a:rPr lang="en-US" dirty="0"/>
              <a:t> driven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webex</a:t>
            </a:r>
            <a:endParaRPr lang="en-US" dirty="0"/>
          </a:p>
          <a:p>
            <a:endParaRPr lang="en-US" dirty="0"/>
          </a:p>
          <a:p>
            <a:r>
              <a:rPr lang="en-US" strike="sngStrike" dirty="0">
                <a:highlight>
                  <a:srgbClr val="FFFF00"/>
                </a:highlight>
              </a:rPr>
              <a:t>Independent exercises w/ MS Forms through GitHub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DF0BE-0A83-481B-BDAE-5AA72BBEA9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8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290A8-A42D-4749-9BF6-822492567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0CF4501-AE32-4D96-AE13-28329043FD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95712B-054A-47C8-8245-9937D5B89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80C4B6-194E-47D2-966D-986A323746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Biological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443EA-2B60-4A85-9857-E0647DC13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Lecture 0.1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BIOL 4590, BIOL 5590</a:t>
            </a:r>
          </a:p>
          <a:p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Dr. Chris Bird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C017784-552F-4B12-BC8E-2EA9EC1D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830" y="6307747"/>
            <a:ext cx="1487170" cy="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43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15E7-6AC1-4581-A8D6-E3004E64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C17E6-735B-4B5E-A5E2-14F5F451A2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Massive amounts of data </a:t>
            </a:r>
          </a:p>
          <a:p>
            <a:r>
              <a:rPr lang="en-US" dirty="0"/>
              <a:t>Associated tools, processes, procedures</a:t>
            </a:r>
          </a:p>
          <a:p>
            <a:r>
              <a:rPr lang="en-US" dirty="0"/>
              <a:t>Volume, velocity, acceleration</a:t>
            </a:r>
          </a:p>
          <a:p>
            <a:r>
              <a:rPr lang="en-US" dirty="0"/>
              <a:t>Goal is to tame the data</a:t>
            </a:r>
          </a:p>
          <a:p>
            <a:r>
              <a:rPr lang="en-US" dirty="0"/>
              <a:t>Examples: DNA, climate, weather, remote sensing, GIS, all “omics”, populations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C6AE4-9028-4F55-AD6E-6CC9595E7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2249" y="482600"/>
            <a:ext cx="5367413" cy="569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7F095-A519-4F34-BE2A-6D5018E75C7D}"/>
              </a:ext>
            </a:extLst>
          </p:cNvPr>
          <p:cNvSpPr txBox="1"/>
          <p:nvPr/>
        </p:nvSpPr>
        <p:spPr>
          <a:xfrm>
            <a:off x="8966201" y="4533899"/>
            <a:ext cx="2798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..and not enough biologists with the motivation, interest, and/or skill to address the issue</a:t>
            </a:r>
          </a:p>
        </p:txBody>
      </p:sp>
    </p:spTree>
    <p:extLst>
      <p:ext uri="{BB962C8B-B14F-4D97-AF65-F5344CB8AC3E}">
        <p14:creationId xmlns:p14="http://schemas.microsoft.com/office/powerpoint/2010/main" val="3452133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D501-9305-46FF-A0A2-42514073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91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Repositories for Data Big and Small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F09-21C5-4867-A98D-6DA2CAFED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667" y="1261857"/>
            <a:ext cx="4364566" cy="522360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associated with scientific papers should be published</a:t>
            </a:r>
          </a:p>
          <a:p>
            <a:pPr lvl="1"/>
            <a:r>
              <a:rPr lang="en-US" dirty="0"/>
              <a:t>Owned by the people</a:t>
            </a:r>
          </a:p>
          <a:p>
            <a:pPr lvl="1"/>
            <a:r>
              <a:rPr lang="en-US" dirty="0"/>
              <a:t>Should be freely available</a:t>
            </a:r>
          </a:p>
          <a:p>
            <a:pPr lvl="1"/>
            <a:r>
              <a:rPr lang="en-US" dirty="0"/>
              <a:t>Promotes acceleration of knowledge generation</a:t>
            </a:r>
          </a:p>
          <a:p>
            <a:r>
              <a:rPr lang="en-US" dirty="0"/>
              <a:t>All Types of Data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www.datadryad.com</a:t>
            </a:r>
            <a:endParaRPr lang="en-US" dirty="0"/>
          </a:p>
          <a:p>
            <a:r>
              <a:rPr lang="en-US" dirty="0"/>
              <a:t>DNA &amp; Proteins</a:t>
            </a:r>
          </a:p>
          <a:p>
            <a:pPr lvl="1"/>
            <a:r>
              <a:rPr lang="en-US" dirty="0">
                <a:hlinkClick r:id="rId3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GIS</a:t>
            </a:r>
          </a:p>
          <a:p>
            <a:pPr lvl="1"/>
            <a:r>
              <a:rPr lang="en-US" dirty="0">
                <a:hlinkClick r:id="rId4"/>
              </a:rPr>
              <a:t>https://data.usgs.gov/datacatalog/#fq=dataType%3A(collection%20OR%20non-collection)&amp;q=*%3A*</a:t>
            </a:r>
            <a:r>
              <a:rPr lang="en-US" dirty="0"/>
              <a:t> </a:t>
            </a:r>
          </a:p>
          <a:p>
            <a:r>
              <a:rPr lang="en-US" dirty="0"/>
              <a:t>Oceanographic</a:t>
            </a:r>
          </a:p>
          <a:p>
            <a:pPr lvl="1"/>
            <a:r>
              <a:rPr lang="en-US" dirty="0">
                <a:hlinkClick r:id="rId5"/>
              </a:rPr>
              <a:t>https://data.noaa.gov/datasetsearch/</a:t>
            </a:r>
            <a:endParaRPr lang="en-US" dirty="0"/>
          </a:p>
          <a:p>
            <a:r>
              <a:rPr lang="en-US" dirty="0"/>
              <a:t>Too many to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A0E4-43A5-47A7-99F2-F40B5368E6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4950153" y="1312333"/>
            <a:ext cx="6962447" cy="522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42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D501-9305-46FF-A0A2-42514073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91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Let’s Explore a Data Set Published in Dryad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F09-21C5-4867-A98D-6DA2CAFED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667" y="1343553"/>
            <a:ext cx="4364566" cy="514191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www.datadryad.org</a:t>
            </a:r>
            <a:r>
              <a:rPr lang="en-US" dirty="0"/>
              <a:t> </a:t>
            </a:r>
          </a:p>
          <a:p>
            <a:r>
              <a:rPr lang="en-US" dirty="0"/>
              <a:t>Find Data from: </a:t>
            </a:r>
          </a:p>
          <a:p>
            <a:pPr lvl="1"/>
            <a:r>
              <a:rPr lang="en-US" dirty="0"/>
              <a:t>Direct and indirect effects of sexual signal loss on female reproduction in the Pacific field cricket (</a:t>
            </a:r>
            <a:r>
              <a:rPr lang="en-US" i="1" dirty="0" err="1"/>
              <a:t>Teleogryllus</a:t>
            </a:r>
            <a:r>
              <a:rPr lang="en-US" i="1" dirty="0"/>
              <a:t> </a:t>
            </a:r>
            <a:r>
              <a:rPr lang="en-US" i="1" dirty="0" err="1"/>
              <a:t>oceanicus</a:t>
            </a:r>
            <a:r>
              <a:rPr lang="en-US" dirty="0"/>
              <a:t>)</a:t>
            </a:r>
          </a:p>
          <a:p>
            <a:r>
              <a:rPr lang="en-US" dirty="0"/>
              <a:t>Download the data and view it in MS Excel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It is important to open files, look at data, and understand how it is organized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EB140-E8C4-40C6-978A-7A64C2F39A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50795" y="1173690"/>
            <a:ext cx="5920642" cy="52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99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BAFB-D381-424B-A3D4-5FCC9FF6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Wickham 2014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F42C1-4923-40CD-95B7-9256809E5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900" y="1873779"/>
            <a:ext cx="4641555" cy="4351338"/>
          </a:xfrm>
        </p:spPr>
        <p:txBody>
          <a:bodyPr/>
          <a:lstStyle/>
          <a:p>
            <a:r>
              <a:rPr lang="en-US" dirty="0"/>
              <a:t>Each row is the “</a:t>
            </a:r>
            <a:r>
              <a:rPr lang="en-US" dirty="0">
                <a:solidFill>
                  <a:srgbClr val="0070C0"/>
                </a:solidFill>
              </a:rPr>
              <a:t>smallest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unit of observation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Ex: an individual fish</a:t>
            </a:r>
          </a:p>
          <a:p>
            <a:pPr lvl="1"/>
            <a:endParaRPr lang="en-US" dirty="0"/>
          </a:p>
          <a:p>
            <a:r>
              <a:rPr lang="en-US" dirty="0"/>
              <a:t>Each column is a variable or dimension of information about the units of observation</a:t>
            </a:r>
          </a:p>
          <a:p>
            <a:pPr lvl="1"/>
            <a:r>
              <a:rPr lang="en-US" dirty="0"/>
              <a:t>Ex: somatic mass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E3C6BF-E924-402E-A83F-99AF6F37FE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11455" y="182034"/>
            <a:ext cx="6829233" cy="63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9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ECF-E79A-4A5E-B82D-458FFF7B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Formats &amp; Structures are Not Always Tidy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C81C-3EFC-48D1-A4BF-24CCCAEFF6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Conduct the following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AE690-1F33-4D1D-AB39-EFE3470412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5AE5C-24E0-48EA-A7A5-E53414EB8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9" y="3289955"/>
            <a:ext cx="11483802" cy="277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7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ECF-E79A-4A5E-B82D-458FFF7B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GenBank Supports Several Formats, None Are Tidy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C81C-3EFC-48D1-A4BF-24CCCAEFF6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Switch to FASTA (text)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AB8941-223F-4794-BF91-44CDD42FB6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0839" y="1407053"/>
            <a:ext cx="4662794" cy="5238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44EDDD-CB14-4164-9985-BA983B223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67" y="2968946"/>
            <a:ext cx="6063720" cy="36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ECF-E79A-4A5E-B82D-458FFF7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46133" cy="1325563"/>
          </a:xfrm>
        </p:spPr>
        <p:txBody>
          <a:bodyPr>
            <a:normAutofit/>
          </a:bodyPr>
          <a:lstStyle/>
          <a:p>
            <a:r>
              <a:rPr lang="en-US" dirty="0"/>
              <a:t>Common DNA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C81C-3EFC-48D1-A4BF-24CCCAEFF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733" y="1999192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https://www.ncbi.nlm.nih.gov/</a:t>
            </a:r>
            <a:r>
              <a:rPr lang="en-US" dirty="0"/>
              <a:t> </a:t>
            </a:r>
          </a:p>
          <a:p>
            <a:r>
              <a:rPr lang="en-US" dirty="0"/>
              <a:t>Switch to FASTA (text)</a:t>
            </a:r>
          </a:p>
          <a:p>
            <a:pPr lvl="1"/>
            <a:r>
              <a:rPr lang="en-US" dirty="0">
                <a:hlinkClick r:id="rId3"/>
              </a:rPr>
              <a:t>Wikipedia</a:t>
            </a:r>
            <a:r>
              <a:rPr lang="en-US" dirty="0"/>
              <a:t> is an excellent resource for describing data formats</a:t>
            </a:r>
          </a:p>
          <a:p>
            <a:r>
              <a:rPr lang="en-US" dirty="0"/>
              <a:t>FASTA Format</a:t>
            </a:r>
          </a:p>
          <a:p>
            <a:pPr lvl="1"/>
            <a:r>
              <a:rPr lang="en-US" dirty="0"/>
              <a:t>DNA</a:t>
            </a:r>
          </a:p>
          <a:p>
            <a:pPr lvl="1"/>
            <a:r>
              <a:rPr lang="en-US" dirty="0"/>
              <a:t>Lines beginning with `&gt;` contain the ID of the unit of observation</a:t>
            </a:r>
          </a:p>
          <a:p>
            <a:pPr lvl="1"/>
            <a:r>
              <a:rPr lang="en-US" dirty="0"/>
              <a:t>Lines that don’t being with `&gt;` contain information, each character (nucleotide) is a dimension of the unit of observation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AB8941-223F-4794-BF91-44CDD42FB6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23457" y="0"/>
            <a:ext cx="596854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3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17BB-602C-47D8-AFF8-6439ABB7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computational skills important for biologists?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AFF6-1E58-41E3-832F-670ACE7DDD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Increasing data size and complexity</a:t>
            </a:r>
          </a:p>
          <a:p>
            <a:endParaRPr lang="en-US" dirty="0"/>
          </a:p>
          <a:p>
            <a:r>
              <a:rPr lang="en-US" dirty="0"/>
              <a:t>Increasing sophistication of statistical and mathematical analyses</a:t>
            </a:r>
          </a:p>
          <a:p>
            <a:endParaRPr lang="en-US" dirty="0"/>
          </a:p>
          <a:p>
            <a:r>
              <a:rPr lang="en-US" dirty="0"/>
              <a:t>Transparency, reproducibility, and documentation</a:t>
            </a:r>
          </a:p>
          <a:p>
            <a:endParaRPr lang="en-US" dirty="0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72E0AF1-6B52-47BD-B487-B8244128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34" y="1171839"/>
            <a:ext cx="4750233" cy="55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65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9079-79AA-47DB-97EC-5AD558E6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0C7A-8302-4AF7-A874-803EB626A5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 will emphasize Tidy format</a:t>
            </a:r>
          </a:p>
          <a:p>
            <a:endParaRPr lang="en-US" dirty="0"/>
          </a:p>
          <a:p>
            <a:r>
              <a:rPr lang="en-US" dirty="0"/>
              <a:t>Many fields of Biology have their own particular and peculiar data formats</a:t>
            </a:r>
          </a:p>
          <a:p>
            <a:endParaRPr lang="en-US" dirty="0"/>
          </a:p>
          <a:p>
            <a:r>
              <a:rPr lang="en-US" dirty="0"/>
              <a:t>There are tools available for handing and converting among data formats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7AF1-FE88-4D3C-A7DA-60DEDD7B83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Some data formats are intimidating, at first</a:t>
            </a:r>
          </a:p>
          <a:p>
            <a:pPr lvl="1"/>
            <a:r>
              <a:rPr lang="en-US" dirty="0"/>
              <a:t>There will exist published descriptions of these</a:t>
            </a:r>
          </a:p>
          <a:p>
            <a:pPr lvl="1"/>
            <a:r>
              <a:rPr lang="en-US" dirty="0" err="1"/>
              <a:t>Duckduckgo</a:t>
            </a:r>
            <a:r>
              <a:rPr lang="en-US" dirty="0"/>
              <a:t>: </a:t>
            </a:r>
            <a:r>
              <a:rPr lang="en-US" dirty="0" err="1"/>
              <a:t>sam</a:t>
            </a:r>
            <a:r>
              <a:rPr lang="en-US" dirty="0"/>
              <a:t> specification</a:t>
            </a:r>
          </a:p>
          <a:p>
            <a:pPr lvl="2"/>
            <a:r>
              <a:rPr lang="en-US" dirty="0"/>
              <a:t>This is a common “big data” format for next generation sequencer data</a:t>
            </a:r>
          </a:p>
          <a:p>
            <a:pPr lvl="1"/>
            <a:r>
              <a:rPr lang="en-US" dirty="0"/>
              <a:t>Take a deep breath, it’s not as intimidating as it seems</a:t>
            </a:r>
          </a:p>
        </p:txBody>
      </p:sp>
    </p:spTree>
    <p:extLst>
      <p:ext uri="{BB962C8B-B14F-4D97-AF65-F5344CB8AC3E}">
        <p14:creationId xmlns:p14="http://schemas.microsoft.com/office/powerpoint/2010/main" val="2547823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D501-9305-46FF-A0A2-42514073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91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Repositories Can Include Scripts for Processing, Analyzing, &amp; Visualizing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F09-21C5-4867-A98D-6DA2CAFED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666" y="1343553"/>
            <a:ext cx="5414433" cy="514191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www.datadryad.com</a:t>
            </a:r>
            <a:endParaRPr lang="en-US" dirty="0"/>
          </a:p>
          <a:p>
            <a:r>
              <a:rPr lang="en-US" dirty="0"/>
              <a:t>Find Data from: </a:t>
            </a:r>
          </a:p>
          <a:p>
            <a:pPr lvl="1"/>
            <a:r>
              <a:rPr lang="en-US" dirty="0"/>
              <a:t>Meta‐analyzing the likely cross‐species responses to climate change</a:t>
            </a:r>
          </a:p>
          <a:p>
            <a:r>
              <a:rPr lang="en-US" dirty="0"/>
              <a:t>Explore the files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xls</a:t>
            </a:r>
            <a:r>
              <a:rPr lang="en-US" dirty="0"/>
              <a:t>, *.txt, </a:t>
            </a:r>
          </a:p>
          <a:p>
            <a:pPr lvl="1"/>
            <a:r>
              <a:rPr lang="en-US" dirty="0"/>
              <a:t>The extension indicates file format NOT data format</a:t>
            </a:r>
          </a:p>
          <a:p>
            <a:r>
              <a:rPr lang="en-US" dirty="0"/>
              <a:t>R script</a:t>
            </a:r>
          </a:p>
          <a:p>
            <a:pPr lvl="1"/>
            <a:r>
              <a:rPr lang="en-US" dirty="0"/>
              <a:t>R is a statistical computer language</a:t>
            </a:r>
          </a:p>
          <a:p>
            <a:pPr lvl="1"/>
            <a:r>
              <a:rPr lang="en-US" dirty="0"/>
              <a:t>This file will analyze the data exactly the way it was reported in the publication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3ECFF7-A275-4E05-B844-D50E3938B3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2911" y="1343553"/>
            <a:ext cx="4315955" cy="51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57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527541-A7F4-4E16-9948-90D9C23643BE}"/>
              </a:ext>
            </a:extLst>
          </p:cNvPr>
          <p:cNvCxnSpPr/>
          <p:nvPr/>
        </p:nvCxnSpPr>
        <p:spPr>
          <a:xfrm flipH="1">
            <a:off x="8057727" y="4174808"/>
            <a:ext cx="248920" cy="436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657990-9047-42FE-8E81-DB3E503FBBF9}"/>
              </a:ext>
            </a:extLst>
          </p:cNvPr>
          <p:cNvCxnSpPr>
            <a:cxnSpLocks/>
          </p:cNvCxnSpPr>
          <p:nvPr/>
        </p:nvCxnSpPr>
        <p:spPr>
          <a:xfrm>
            <a:off x="9232900" y="4131152"/>
            <a:ext cx="380153" cy="625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D14FC7-FA9F-449C-8A4E-85E3C7A03500}"/>
              </a:ext>
            </a:extLst>
          </p:cNvPr>
          <p:cNvCxnSpPr>
            <a:cxnSpLocks/>
          </p:cNvCxnSpPr>
          <p:nvPr/>
        </p:nvCxnSpPr>
        <p:spPr>
          <a:xfrm>
            <a:off x="8348134" y="5500688"/>
            <a:ext cx="8847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B2C72D-4E9D-4195-B5F6-C782CEE2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004"/>
            <a:ext cx="10515600" cy="1325563"/>
          </a:xfrm>
        </p:spPr>
        <p:txBody>
          <a:bodyPr/>
          <a:lstStyle/>
          <a:p>
            <a:r>
              <a:rPr lang="en-US" dirty="0"/>
              <a:t>Recall The Philosophy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5894E-742A-497F-8ECD-1233119A8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783" y="157670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</a:t>
            </a:r>
            <a:r>
              <a:rPr lang="en-US" b="1" dirty="0">
                <a:solidFill>
                  <a:schemeClr val="accent1"/>
                </a:solidFill>
              </a:rPr>
              <a:t>data is digitized </a:t>
            </a:r>
            <a:r>
              <a:rPr lang="en-US" dirty="0"/>
              <a:t>and stored in files</a:t>
            </a:r>
          </a:p>
          <a:p>
            <a:r>
              <a:rPr lang="en-US" dirty="0"/>
              <a:t>Data manipulations and analyses are documented in </a:t>
            </a:r>
            <a:r>
              <a:rPr lang="en-US" b="1" dirty="0">
                <a:solidFill>
                  <a:schemeClr val="accent1"/>
                </a:solidFill>
              </a:rPr>
              <a:t>computer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scripts </a:t>
            </a:r>
            <a:r>
              <a:rPr lang="en-US" dirty="0"/>
              <a:t>that interface with data files and require no additional human intervention to complete analysis</a:t>
            </a:r>
          </a:p>
          <a:p>
            <a:r>
              <a:rPr lang="en-US" dirty="0"/>
              <a:t>Data &amp; scripts are published with the report and </a:t>
            </a:r>
            <a:r>
              <a:rPr lang="en-US" b="1" dirty="0">
                <a:solidFill>
                  <a:schemeClr val="accent1"/>
                </a:solidFill>
              </a:rPr>
              <a:t>openly accessible to 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0F5917-D107-4485-AB47-B41B0E21069E}"/>
              </a:ext>
            </a:extLst>
          </p:cNvPr>
          <p:cNvSpPr/>
          <p:nvPr/>
        </p:nvSpPr>
        <p:spPr>
          <a:xfrm>
            <a:off x="7733453" y="238156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Files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76AFF5-D41C-4689-B6D2-3F5549125B19}"/>
              </a:ext>
            </a:extLst>
          </p:cNvPr>
          <p:cNvSpPr/>
          <p:nvPr/>
        </p:nvSpPr>
        <p:spPr>
          <a:xfrm>
            <a:off x="6549813" y="442880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Publications &amp; Reports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656E3-9DFB-4F56-85D3-5403A6C6356B}"/>
              </a:ext>
            </a:extLst>
          </p:cNvPr>
          <p:cNvSpPr/>
          <p:nvPr/>
        </p:nvSpPr>
        <p:spPr>
          <a:xfrm>
            <a:off x="9039013" y="449484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Scripts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B749EAB-CF59-4167-9370-B1FEEFDA5D84}"/>
              </a:ext>
            </a:extLst>
          </p:cNvPr>
          <p:cNvSpPr/>
          <p:nvPr/>
        </p:nvSpPr>
        <p:spPr>
          <a:xfrm>
            <a:off x="5389880" y="1092200"/>
            <a:ext cx="6695440" cy="5496560"/>
          </a:xfrm>
          <a:prstGeom prst="triangle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5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87C5-C3A9-4D4B-9C56-263D0C1F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B62E3-8E53-4ACD-9ECA-EB0D1C258B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54EBA1-9297-4F25-8DAB-DB2C0E0699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353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4343-8705-4E10-B6F9-536573D3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A Repository of Sorts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E7638-71E4-4956-AF5A-60B793F152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company</a:t>
            </a:r>
          </a:p>
          <a:p>
            <a:r>
              <a:rPr lang="en-US" dirty="0"/>
              <a:t>Website is designed to aid in developing code, like an R script</a:t>
            </a:r>
          </a:p>
          <a:p>
            <a:r>
              <a:rPr lang="en-US" dirty="0"/>
              <a:t>It also serves as a repository for data, code, and scripts</a:t>
            </a:r>
          </a:p>
          <a:p>
            <a:r>
              <a:rPr lang="en-US" dirty="0"/>
              <a:t>Efficient mechanism to disseminate your code to users</a:t>
            </a:r>
          </a:p>
          <a:p>
            <a:r>
              <a:rPr lang="en-US" dirty="0"/>
              <a:t>Can also be used to organize a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0BC01-E550-4A2A-A416-D403272F36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https://github.com/Ph-IRES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9FCFB-C7DB-52AC-8671-0F49E7369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28" y="2810746"/>
            <a:ext cx="5144372" cy="39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75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72FB382-D41D-48A0-9F08-D86BF7C26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" y="1218560"/>
            <a:ext cx="12090893" cy="55347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3D91EF-671D-4CCF-AA56-9BC68D70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39"/>
            <a:ext cx="10515600" cy="1325563"/>
          </a:xfrm>
        </p:spPr>
        <p:txBody>
          <a:bodyPr/>
          <a:lstStyle/>
          <a:p>
            <a:r>
              <a:rPr lang="en-US" dirty="0"/>
              <a:t>Conceptual Diagram of a GitHub Organization</a:t>
            </a:r>
          </a:p>
        </p:txBody>
      </p:sp>
    </p:spTree>
    <p:extLst>
      <p:ext uri="{BB962C8B-B14F-4D97-AF65-F5344CB8AC3E}">
        <p14:creationId xmlns:p14="http://schemas.microsoft.com/office/powerpoint/2010/main" val="324613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F626-B0AB-4993-9943-F56C9A42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biologists be interested in developing computational kung-fu?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FF81-98BE-4C00-B68F-DF04C2F6F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0467"/>
            <a:ext cx="5181600" cy="41364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Automate impossibly tedious, monotonous, and lengthy tasks</a:t>
            </a:r>
          </a:p>
          <a:p>
            <a:endParaRPr lang="en-US" dirty="0"/>
          </a:p>
          <a:p>
            <a:r>
              <a:rPr lang="en-US" dirty="0"/>
              <a:t>Increased rate and significance of discovery</a:t>
            </a:r>
          </a:p>
          <a:p>
            <a:endParaRPr lang="en-US" dirty="0"/>
          </a:p>
          <a:p>
            <a:r>
              <a:rPr lang="en-US" dirty="0"/>
              <a:t>Career success</a:t>
            </a:r>
          </a:p>
          <a:p>
            <a:endParaRPr lang="en-US" dirty="0"/>
          </a:p>
          <a:p>
            <a:r>
              <a:rPr lang="en-US" dirty="0"/>
              <a:t>Maximize potential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picture containing photo, different&#10;&#10;Description automatically generated">
            <a:extLst>
              <a:ext uri="{FF2B5EF4-FFF2-40B4-BE49-F238E27FC236}">
                <a16:creationId xmlns:a16="http://schemas.microsoft.com/office/drawing/2014/main" id="{29EF8413-006A-45CC-9838-35308D8A5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2" y="1825625"/>
            <a:ext cx="4995336" cy="4351338"/>
          </a:xfrm>
        </p:spPr>
      </p:pic>
    </p:spTree>
    <p:extLst>
      <p:ext uri="{BB962C8B-B14F-4D97-AF65-F5344CB8AC3E}">
        <p14:creationId xmlns:p14="http://schemas.microsoft.com/office/powerpoint/2010/main" val="23836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B0A2-9C85-459B-BA13-99D01FC7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did I choose to develop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0B90F-6892-4361-B609-EA43A3075F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Historical lack of computational courses for biologists</a:t>
            </a:r>
          </a:p>
          <a:p>
            <a:endParaRPr lang="en-US" dirty="0"/>
          </a:p>
          <a:p>
            <a:r>
              <a:rPr lang="en-US" dirty="0"/>
              <a:t>Steep learning curve</a:t>
            </a:r>
          </a:p>
          <a:p>
            <a:endParaRPr lang="en-US" dirty="0"/>
          </a:p>
          <a:p>
            <a:r>
              <a:rPr lang="en-US" dirty="0"/>
              <a:t>The days of easily succeeding in biological research without computational knowledge and skill are over</a:t>
            </a:r>
          </a:p>
        </p:txBody>
      </p:sp>
      <p:pic>
        <p:nvPicPr>
          <p:cNvPr id="19" name="Content Placeholder 1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EDE1A553-173C-444B-96FF-D7ABEF21B7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99" y="3222027"/>
            <a:ext cx="6073281" cy="3394673"/>
          </a:xfrm>
        </p:spPr>
      </p:pic>
    </p:spTree>
    <p:extLst>
      <p:ext uri="{BB962C8B-B14F-4D97-AF65-F5344CB8AC3E}">
        <p14:creationId xmlns:p14="http://schemas.microsoft.com/office/powerpoint/2010/main" val="206425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C610-C2F4-4A8C-9DF0-153D9107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so choose, I will show you the philosophy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C4A93-469A-44FF-8C3B-AA09965C49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pPr lvl="1"/>
            <a:r>
              <a:rPr lang="en-US" dirty="0"/>
              <a:t>Interconnection</a:t>
            </a:r>
          </a:p>
          <a:p>
            <a:pPr lvl="1"/>
            <a:r>
              <a:rPr lang="en-US" dirty="0"/>
              <a:t>Modularity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Organization</a:t>
            </a:r>
          </a:p>
          <a:p>
            <a:pPr lvl="1"/>
            <a:r>
              <a:rPr lang="en-US" dirty="0"/>
              <a:t>Comprehension</a:t>
            </a:r>
          </a:p>
          <a:p>
            <a:r>
              <a:rPr lang="en-US" dirty="0"/>
              <a:t>Openness</a:t>
            </a:r>
          </a:p>
          <a:p>
            <a:r>
              <a:rPr lang="en-US" dirty="0"/>
              <a:t>Simplicity</a:t>
            </a:r>
          </a:p>
          <a:p>
            <a:r>
              <a:rPr lang="en-US" dirty="0"/>
              <a:t>Correctness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person wearing a costume&#10;&#10;Description automatically generated">
            <a:extLst>
              <a:ext uri="{FF2B5EF4-FFF2-40B4-BE49-F238E27FC236}">
                <a16:creationId xmlns:a16="http://schemas.microsoft.com/office/drawing/2014/main" id="{DD23233E-2648-4910-BCDF-A5904DA3D0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527541-A7F4-4E16-9948-90D9C23643BE}"/>
              </a:ext>
            </a:extLst>
          </p:cNvPr>
          <p:cNvCxnSpPr/>
          <p:nvPr/>
        </p:nvCxnSpPr>
        <p:spPr>
          <a:xfrm flipH="1">
            <a:off x="8057727" y="4174808"/>
            <a:ext cx="248920" cy="436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657990-9047-42FE-8E81-DB3E503FBBF9}"/>
              </a:ext>
            </a:extLst>
          </p:cNvPr>
          <p:cNvCxnSpPr>
            <a:cxnSpLocks/>
          </p:cNvCxnSpPr>
          <p:nvPr/>
        </p:nvCxnSpPr>
        <p:spPr>
          <a:xfrm>
            <a:off x="9232900" y="4131152"/>
            <a:ext cx="380153" cy="625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D14FC7-FA9F-449C-8A4E-85E3C7A03500}"/>
              </a:ext>
            </a:extLst>
          </p:cNvPr>
          <p:cNvCxnSpPr>
            <a:cxnSpLocks/>
          </p:cNvCxnSpPr>
          <p:nvPr/>
        </p:nvCxnSpPr>
        <p:spPr>
          <a:xfrm>
            <a:off x="8348134" y="5500688"/>
            <a:ext cx="8847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B2C72D-4E9D-4195-B5F6-C782CEE2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004"/>
            <a:ext cx="10515600" cy="1325563"/>
          </a:xfrm>
        </p:spPr>
        <p:txBody>
          <a:bodyPr/>
          <a:lstStyle/>
          <a:p>
            <a:r>
              <a:rPr lang="en-US" dirty="0"/>
              <a:t>Philosophy of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5894E-742A-497F-8ECD-1233119A8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783" y="157670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</a:t>
            </a:r>
            <a:r>
              <a:rPr lang="en-US" b="1" dirty="0">
                <a:solidFill>
                  <a:schemeClr val="accent1"/>
                </a:solidFill>
              </a:rPr>
              <a:t>data is digitized </a:t>
            </a:r>
            <a:r>
              <a:rPr lang="en-US" dirty="0"/>
              <a:t>and stored in files</a:t>
            </a:r>
          </a:p>
          <a:p>
            <a:r>
              <a:rPr lang="en-US" dirty="0"/>
              <a:t>Data manipulations and analyses are documented in </a:t>
            </a:r>
            <a:r>
              <a:rPr lang="en-US" b="1" dirty="0">
                <a:solidFill>
                  <a:schemeClr val="accent1"/>
                </a:solidFill>
              </a:rPr>
              <a:t>computer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scripts </a:t>
            </a:r>
            <a:r>
              <a:rPr lang="en-US" dirty="0"/>
              <a:t>that interface with data files and require no additional human intervention to complete analysis</a:t>
            </a:r>
          </a:p>
          <a:p>
            <a:r>
              <a:rPr lang="en-US" dirty="0"/>
              <a:t>Data &amp; scripts are published with the report and </a:t>
            </a:r>
            <a:r>
              <a:rPr lang="en-US" b="1" dirty="0">
                <a:solidFill>
                  <a:schemeClr val="accent1"/>
                </a:solidFill>
              </a:rPr>
              <a:t>openly accessible to 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0F5917-D107-4485-AB47-B41B0E21069E}"/>
              </a:ext>
            </a:extLst>
          </p:cNvPr>
          <p:cNvSpPr/>
          <p:nvPr/>
        </p:nvSpPr>
        <p:spPr>
          <a:xfrm>
            <a:off x="7733453" y="238156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Files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76AFF5-D41C-4689-B6D2-3F5549125B19}"/>
              </a:ext>
            </a:extLst>
          </p:cNvPr>
          <p:cNvSpPr/>
          <p:nvPr/>
        </p:nvSpPr>
        <p:spPr>
          <a:xfrm>
            <a:off x="6549813" y="442880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Publications &amp; Reports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656E3-9DFB-4F56-85D3-5403A6C6356B}"/>
              </a:ext>
            </a:extLst>
          </p:cNvPr>
          <p:cNvSpPr/>
          <p:nvPr/>
        </p:nvSpPr>
        <p:spPr>
          <a:xfrm>
            <a:off x="9039013" y="4494848"/>
            <a:ext cx="2011680" cy="201168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Scripts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B749EAB-CF59-4167-9370-B1FEEFDA5D84}"/>
              </a:ext>
            </a:extLst>
          </p:cNvPr>
          <p:cNvSpPr/>
          <p:nvPr/>
        </p:nvSpPr>
        <p:spPr>
          <a:xfrm>
            <a:off x="5389880" y="1092200"/>
            <a:ext cx="6695440" cy="5496560"/>
          </a:xfrm>
          <a:prstGeom prst="triangle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7B02-8A25-40C9-BCAC-938C075B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Used to Follow The CSB Text Book, </a:t>
            </a:r>
            <a:br>
              <a:rPr lang="en-US" dirty="0"/>
            </a:br>
            <a:r>
              <a:rPr lang="en-US" dirty="0"/>
              <a:t>It’s a Good Resource But Not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9F56-959D-4CE2-B3AC-4401F3B5C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Provides you with requisite breadth of tools at the expense of depth</a:t>
            </a:r>
          </a:p>
          <a:p>
            <a:r>
              <a:rPr lang="en-US" dirty="0"/>
              <a:t>Showcase of Linux, Python, R</a:t>
            </a:r>
          </a:p>
          <a:p>
            <a:r>
              <a:rPr lang="en-US" dirty="0"/>
              <a:t>Organized into 10 chapters, theoretically 1 per lecture</a:t>
            </a:r>
          </a:p>
          <a:p>
            <a:r>
              <a:rPr lang="en-US" dirty="0"/>
              <a:t>Goal is to flatten your learning curve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5788AA-54D4-4D5A-AC5D-C363E4C94A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838636"/>
            <a:ext cx="3587750" cy="438901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3EAD22-6D3B-470E-BEC4-5533A94296CA}"/>
              </a:ext>
            </a:extLst>
          </p:cNvPr>
          <p:cNvSpPr/>
          <p:nvPr/>
        </p:nvSpPr>
        <p:spPr>
          <a:xfrm>
            <a:off x="7299549" y="6308209"/>
            <a:ext cx="410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https://computingskillsforbiologists.com/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257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7B02-8A25-40C9-BCAC-938C075B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Going to Learn How to Use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9F56-959D-4CE2-B3AC-4401F3B5C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learn core principles of R that aren’t taught in other courses that expect you to use R</a:t>
            </a:r>
          </a:p>
          <a:p>
            <a:endParaRPr lang="en-US" dirty="0"/>
          </a:p>
          <a:p>
            <a:r>
              <a:rPr lang="en-US" dirty="0"/>
              <a:t>You will learn to use `</a:t>
            </a:r>
            <a:r>
              <a:rPr lang="en-US" dirty="0" err="1"/>
              <a:t>tidyverse</a:t>
            </a:r>
            <a:r>
              <a:rPr lang="en-US" dirty="0"/>
              <a:t>`, which was masterminded by the Author of the R for Data Science book, which is free.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3EAD22-6D3B-470E-BEC4-5533A94296CA}"/>
              </a:ext>
            </a:extLst>
          </p:cNvPr>
          <p:cNvSpPr/>
          <p:nvPr/>
        </p:nvSpPr>
        <p:spPr>
          <a:xfrm>
            <a:off x="8036395" y="6308209"/>
            <a:ext cx="2417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r>
              <a:rPr lang="en-US" dirty="0"/>
              <a:t> </a:t>
            </a:r>
          </a:p>
        </p:txBody>
      </p:sp>
      <p:pic>
        <p:nvPicPr>
          <p:cNvPr id="5" name="Picture 4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745787CB-E74A-44A3-AB36-BD8954CFF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69" y="1180730"/>
            <a:ext cx="3391466" cy="50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5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2A1-869A-4CC3-BF56-D6EB0428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1B73-38DE-41BA-B49C-5864DF6AED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Recognize, describe, and organize data into standard biological data structures</a:t>
            </a:r>
          </a:p>
          <a:p>
            <a:pPr lvl="0"/>
            <a:r>
              <a:rPr lang="en-US" dirty="0"/>
              <a:t>Locate scientific data repositories and extract data</a:t>
            </a:r>
          </a:p>
          <a:p>
            <a:pPr lvl="0"/>
            <a:r>
              <a:rPr lang="en-US" strike="sngStrike" dirty="0"/>
              <a:t>Operate UNIX/LINUX computers from command line</a:t>
            </a:r>
          </a:p>
          <a:p>
            <a:pPr lvl="0"/>
            <a:r>
              <a:rPr lang="en-US" dirty="0"/>
              <a:t>Construct and modify computer programming/scripting logic structures for processing biological data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18A38-58FB-4649-AFF0-98FC93F8FC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Use version control software (git) </a:t>
            </a:r>
          </a:p>
          <a:p>
            <a:pPr lvl="0"/>
            <a:r>
              <a:rPr lang="en-US" dirty="0"/>
              <a:t>Describe and use regular expressions to query data</a:t>
            </a:r>
          </a:p>
          <a:p>
            <a:pPr lvl="0"/>
            <a:r>
              <a:rPr lang="en-US" dirty="0"/>
              <a:t>Typeset with LaTeX or </a:t>
            </a:r>
            <a:r>
              <a:rPr lang="en-US" dirty="0" err="1"/>
              <a:t>MarkDown</a:t>
            </a:r>
            <a:endParaRPr lang="en-US" dirty="0"/>
          </a:p>
          <a:p>
            <a:pPr lvl="0"/>
            <a:r>
              <a:rPr lang="en-US" dirty="0"/>
              <a:t>Use the most popular open-source tools for biological data manipulation</a:t>
            </a:r>
          </a:p>
          <a:p>
            <a:pPr lvl="1"/>
            <a:r>
              <a:rPr lang="en-US" dirty="0"/>
              <a:t>Shell scripting (bash)</a:t>
            </a:r>
          </a:p>
          <a:p>
            <a:pPr lvl="1"/>
            <a:r>
              <a:rPr lang="en-US" dirty="0"/>
              <a:t>Scientific computing (python)</a:t>
            </a:r>
          </a:p>
          <a:p>
            <a:pPr lvl="1"/>
            <a:r>
              <a:rPr lang="en-US" dirty="0"/>
              <a:t>Statistical computing (R)</a:t>
            </a:r>
          </a:p>
          <a:p>
            <a:pPr lvl="1"/>
            <a:r>
              <a:rPr lang="en-US" dirty="0"/>
              <a:t>Tool repositories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5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1081</Words>
  <Application>Microsoft Office PowerPoint</Application>
  <PresentationFormat>Widescreen</PresentationFormat>
  <Paragraphs>168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Office Theme</vt:lpstr>
      <vt:lpstr>Introduction to  Computational Biology</vt:lpstr>
      <vt:lpstr>Why are computational skills important for biologists?</vt:lpstr>
      <vt:lpstr>Why should biologists be interested in developing computational kung-fu?</vt:lpstr>
      <vt:lpstr>Why did I choose to develop this course?</vt:lpstr>
      <vt:lpstr>If you so choose, I will show you the philosophy of data science</vt:lpstr>
      <vt:lpstr>Philosophy of Data Science</vt:lpstr>
      <vt:lpstr>We Used to Follow The CSB Text Book,  It’s a Good Resource But Not Required</vt:lpstr>
      <vt:lpstr>We are Going to Learn How to Use R</vt:lpstr>
      <vt:lpstr>Learning Objectives</vt:lpstr>
      <vt:lpstr>Lectures</vt:lpstr>
      <vt:lpstr>Questions?</vt:lpstr>
      <vt:lpstr>Biological Data</vt:lpstr>
      <vt:lpstr>Big Data Biology</vt:lpstr>
      <vt:lpstr>Repositories for Data Big and Small</vt:lpstr>
      <vt:lpstr>Let’s Explore a Data Set Published in Dryad</vt:lpstr>
      <vt:lpstr>Tidy Data  (Wickham 2014)</vt:lpstr>
      <vt:lpstr>Common Data Formats &amp; Structures are Not Always Tidy</vt:lpstr>
      <vt:lpstr>GenBank Supports Several Formats, None Are Tidy</vt:lpstr>
      <vt:lpstr>Common DNA Data Format</vt:lpstr>
      <vt:lpstr>Data Formats</vt:lpstr>
      <vt:lpstr>Repositories Can Include Scripts for Processing, Analyzing, &amp; Visualizing Data</vt:lpstr>
      <vt:lpstr>Recall The Philosophy of Data Science</vt:lpstr>
      <vt:lpstr>PowerPoint Presentation</vt:lpstr>
      <vt:lpstr>GitHub – A Repository of Sorts</vt:lpstr>
      <vt:lpstr>Conceptual Diagram of a GitHub Organization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Computational Biology</dc:title>
  <dc:creator>Christopher Bird</dc:creator>
  <cp:lastModifiedBy>Bird, Chris</cp:lastModifiedBy>
  <cp:revision>39</cp:revision>
  <dcterms:created xsi:type="dcterms:W3CDTF">2019-08-18T19:45:42Z</dcterms:created>
  <dcterms:modified xsi:type="dcterms:W3CDTF">2023-07-16T23:52:42Z</dcterms:modified>
</cp:coreProperties>
</file>